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3"/>
  </p:notesMasterIdLst>
  <p:sldIdLst>
    <p:sldId id="305" r:id="rId2"/>
    <p:sldId id="290" r:id="rId3"/>
    <p:sldId id="293" r:id="rId4"/>
    <p:sldId id="292" r:id="rId5"/>
    <p:sldId id="286" r:id="rId6"/>
    <p:sldId id="285" r:id="rId7"/>
    <p:sldId id="281" r:id="rId8"/>
    <p:sldId id="282" r:id="rId9"/>
    <p:sldId id="283" r:id="rId10"/>
    <p:sldId id="287" r:id="rId11"/>
    <p:sldId id="296" r:id="rId12"/>
    <p:sldId id="297" r:id="rId13"/>
    <p:sldId id="294" r:id="rId14"/>
    <p:sldId id="299" r:id="rId15"/>
    <p:sldId id="300" r:id="rId16"/>
    <p:sldId id="301" r:id="rId17"/>
    <p:sldId id="302" r:id="rId18"/>
    <p:sldId id="303" r:id="rId19"/>
    <p:sldId id="304" r:id="rId20"/>
    <p:sldId id="273" r:id="rId21"/>
    <p:sldId id="298" r:id="rId22"/>
    <p:sldId id="284" r:id="rId23"/>
    <p:sldId id="274" r:id="rId24"/>
    <p:sldId id="264" r:id="rId25"/>
    <p:sldId id="269" r:id="rId26"/>
    <p:sldId id="276" r:id="rId27"/>
    <p:sldId id="268" r:id="rId28"/>
    <p:sldId id="267" r:id="rId29"/>
    <p:sldId id="266" r:id="rId30"/>
    <p:sldId id="265" r:id="rId31"/>
    <p:sldId id="28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447F94-CC4C-49FD-96A3-9841398BC521}" type="datetimeFigureOut">
              <a:rPr lang="en-US" smtClean="0"/>
              <a:t>2/15/2014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788685-C7B4-4A3A-821C-E3798CAD555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E0F644E-96E2-4CDD-9F32-2177E752A7CC}" type="datetime1">
              <a:rPr lang="en-US" smtClean="0"/>
              <a:t>2/15/2014</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Gharda Institute of Technology</a:t>
            </a:r>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AE9095E-7F55-43EC-9CC5-165FD066873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836E85-6C16-4211-9CC2-9B597B8B4E4C}" type="datetime1">
              <a:rPr lang="en-US" smtClean="0"/>
              <a:t>2/15/2014</a:t>
            </a:fld>
            <a:endParaRPr lang="en-US" dirty="0"/>
          </a:p>
        </p:txBody>
      </p:sp>
      <p:sp>
        <p:nvSpPr>
          <p:cNvPr id="5" name="Footer Placeholder 4"/>
          <p:cNvSpPr>
            <a:spLocks noGrp="1"/>
          </p:cNvSpPr>
          <p:nvPr>
            <p:ph type="ftr" sz="quarter" idx="11"/>
          </p:nvPr>
        </p:nvSpPr>
        <p:spPr/>
        <p:txBody>
          <a:bodyPr/>
          <a:lstStyle/>
          <a:p>
            <a:r>
              <a:rPr lang="en-US" smtClean="0"/>
              <a:t>Gharda Institute of Technology</a:t>
            </a:r>
            <a:endParaRPr lang="en-US" dirty="0"/>
          </a:p>
        </p:txBody>
      </p:sp>
      <p:sp>
        <p:nvSpPr>
          <p:cNvPr id="6" name="Slide Number Placeholder 5"/>
          <p:cNvSpPr>
            <a:spLocks noGrp="1"/>
          </p:cNvSpPr>
          <p:nvPr>
            <p:ph type="sldNum" sz="quarter" idx="12"/>
          </p:nvPr>
        </p:nvSpPr>
        <p:spPr/>
        <p:txBody>
          <a:bodyPr/>
          <a:lstStyle/>
          <a:p>
            <a:fld id="{8AE9095E-7F55-43EC-9CC5-165FD066873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55E49B0E-AE76-4B36-8CE0-0AB105E6F9DA}" type="datetime1">
              <a:rPr lang="en-US" smtClean="0"/>
              <a:t>2/15/2014</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r>
              <a:rPr lang="en-US" smtClean="0"/>
              <a:t>Gharda Institute of Technology</a:t>
            </a:r>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AE9095E-7F55-43EC-9CC5-165FD066873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119A2E2-E00F-443B-B7E2-B005C31EC867}" type="datetime1">
              <a:rPr lang="en-US" smtClean="0"/>
              <a:t>2/15/2014</a:t>
            </a:fld>
            <a:endParaRPr lang="en-US" dirty="0"/>
          </a:p>
        </p:txBody>
      </p:sp>
      <p:sp>
        <p:nvSpPr>
          <p:cNvPr id="5" name="Footer Placeholder 4"/>
          <p:cNvSpPr>
            <a:spLocks noGrp="1"/>
          </p:cNvSpPr>
          <p:nvPr>
            <p:ph type="ftr" sz="quarter" idx="11"/>
          </p:nvPr>
        </p:nvSpPr>
        <p:spPr/>
        <p:txBody>
          <a:bodyPr/>
          <a:lstStyle/>
          <a:p>
            <a:r>
              <a:rPr lang="en-US" smtClean="0"/>
              <a:t>Gharda Institute of Technology</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AE9095E-7F55-43EC-9CC5-165FD0668730}"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DEEE6A9-F398-4609-BBBC-7FA5966F1A09}" type="datetime1">
              <a:rPr lang="en-US" smtClean="0"/>
              <a:t>2/15/2014</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AE9095E-7F55-43EC-9CC5-165FD0668730}" type="slidenum">
              <a:rPr lang="en-US" smtClean="0"/>
              <a:pPr/>
              <a:t>‹#›</a:t>
            </a:fld>
            <a:endParaRPr lang="en-US" dirty="0"/>
          </a:p>
        </p:txBody>
      </p:sp>
      <p:sp>
        <p:nvSpPr>
          <p:cNvPr id="14" name="Footer Placeholder 13"/>
          <p:cNvSpPr>
            <a:spLocks noGrp="1"/>
          </p:cNvSpPr>
          <p:nvPr>
            <p:ph type="ftr" sz="quarter" idx="12"/>
          </p:nvPr>
        </p:nvSpPr>
        <p:spPr/>
        <p:txBody>
          <a:bodyPr/>
          <a:lstStyle/>
          <a:p>
            <a:r>
              <a:rPr lang="en-US" smtClean="0"/>
              <a:t>Gharda Institute of Technology</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97DB562-7A7C-46A2-9C09-2601900E2EAB}" type="datetime1">
              <a:rPr lang="en-US" smtClean="0"/>
              <a:t>2/15/2014</a:t>
            </a:fld>
            <a:endParaRPr lang="en-US" dirty="0"/>
          </a:p>
        </p:txBody>
      </p:sp>
      <p:sp>
        <p:nvSpPr>
          <p:cNvPr id="10" name="Slide Number Placeholder 9"/>
          <p:cNvSpPr>
            <a:spLocks noGrp="1"/>
          </p:cNvSpPr>
          <p:nvPr>
            <p:ph type="sldNum" sz="quarter" idx="16"/>
          </p:nvPr>
        </p:nvSpPr>
        <p:spPr/>
        <p:txBody>
          <a:bodyPr rtlCol="0"/>
          <a:lstStyle/>
          <a:p>
            <a:fld id="{8AE9095E-7F55-43EC-9CC5-165FD0668730}" type="slidenum">
              <a:rPr lang="en-US" smtClean="0"/>
              <a:pPr/>
              <a:t>‹#›</a:t>
            </a:fld>
            <a:endParaRPr lang="en-US" dirty="0"/>
          </a:p>
        </p:txBody>
      </p:sp>
      <p:sp>
        <p:nvSpPr>
          <p:cNvPr id="12" name="Footer Placeholder 11"/>
          <p:cNvSpPr>
            <a:spLocks noGrp="1"/>
          </p:cNvSpPr>
          <p:nvPr>
            <p:ph type="ftr" sz="quarter" idx="17"/>
          </p:nvPr>
        </p:nvSpPr>
        <p:spPr/>
        <p:txBody>
          <a:bodyPr rtlCol="0"/>
          <a:lstStyle/>
          <a:p>
            <a:r>
              <a:rPr lang="en-US" smtClean="0"/>
              <a:t>Gharda Institute of Technology</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0BC40C59-252A-4503-85BF-BB154FB15BDE}" type="datetime1">
              <a:rPr lang="en-US" smtClean="0"/>
              <a:t>2/15/2014</a:t>
            </a:fld>
            <a:endParaRPr lang="en-US" dirty="0"/>
          </a:p>
        </p:txBody>
      </p:sp>
      <p:sp>
        <p:nvSpPr>
          <p:cNvPr id="12" name="Slide Number Placeholder 11"/>
          <p:cNvSpPr>
            <a:spLocks noGrp="1"/>
          </p:cNvSpPr>
          <p:nvPr>
            <p:ph type="sldNum" sz="quarter" idx="16"/>
          </p:nvPr>
        </p:nvSpPr>
        <p:spPr/>
        <p:txBody>
          <a:bodyPr rtlCol="0"/>
          <a:lstStyle/>
          <a:p>
            <a:fld id="{8AE9095E-7F55-43EC-9CC5-165FD0668730}" type="slidenum">
              <a:rPr lang="en-US" smtClean="0"/>
              <a:pPr/>
              <a:t>‹#›</a:t>
            </a:fld>
            <a:endParaRPr lang="en-US" dirty="0"/>
          </a:p>
        </p:txBody>
      </p:sp>
      <p:sp>
        <p:nvSpPr>
          <p:cNvPr id="14" name="Footer Placeholder 13"/>
          <p:cNvSpPr>
            <a:spLocks noGrp="1"/>
          </p:cNvSpPr>
          <p:nvPr>
            <p:ph type="ftr" sz="quarter" idx="17"/>
          </p:nvPr>
        </p:nvSpPr>
        <p:spPr/>
        <p:txBody>
          <a:bodyPr rtlCol="0"/>
          <a:lstStyle/>
          <a:p>
            <a:r>
              <a:rPr lang="en-US" smtClean="0"/>
              <a:t>Gharda Institute of Technology</a:t>
            </a:r>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FA620B9-0B62-4338-AFAB-BADEF9300DF2}" type="datetime1">
              <a:rPr lang="en-US" smtClean="0"/>
              <a:t>2/15/2014</a:t>
            </a:fld>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AE9095E-7F55-43EC-9CC5-165FD066873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645AB-CCB0-4C75-A4CE-F14797D616D7}" type="datetime1">
              <a:rPr lang="en-US" smtClean="0"/>
              <a:t>2/15/2014</a:t>
            </a:fld>
            <a:endParaRPr lang="en-US" dirty="0"/>
          </a:p>
        </p:txBody>
      </p:sp>
      <p:sp>
        <p:nvSpPr>
          <p:cNvPr id="3" name="Footer Placeholder 2"/>
          <p:cNvSpPr>
            <a:spLocks noGrp="1"/>
          </p:cNvSpPr>
          <p:nvPr>
            <p:ph type="ftr" sz="quarter" idx="11"/>
          </p:nvPr>
        </p:nvSpPr>
        <p:spPr/>
        <p:txBody>
          <a:bodyPr/>
          <a:lstStyle/>
          <a:p>
            <a:r>
              <a:rPr lang="en-US" smtClean="0"/>
              <a:t>Gharda Institute of Technology</a:t>
            </a: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AE9095E-7F55-43EC-9CC5-165FD066873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46F6CEA-2A4A-40D9-8AD4-47292B6352C4}" type="datetime1">
              <a:rPr lang="en-US" smtClean="0"/>
              <a:t>2/15/2014</a:t>
            </a:fld>
            <a:endParaRPr lang="en-US" dirty="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AE9095E-7F55-43EC-9CC5-165FD0668730}"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6CE86070-1BBC-480D-8F43-961339A65491}" type="datetime1">
              <a:rPr lang="en-US" smtClean="0"/>
              <a:t>2/15/2014</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AE9095E-7F55-43EC-9CC5-165FD0668730}"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Gharda Institute of Technology</a:t>
            </a:r>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59A507F-9353-46B4-B502-F70BC836CA06}" type="datetime1">
              <a:rPr lang="en-US" smtClean="0"/>
              <a:t>2/15/2014</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Gharda Institute of Technology</a:t>
            </a:r>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AE9095E-7F55-43EC-9CC5-165FD066873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Electronics &amp; Telecommunication Engineering  Careers</a:t>
            </a:r>
            <a:endParaRPr lang="en-US" sz="2800" dirty="0"/>
          </a:p>
        </p:txBody>
      </p:sp>
      <p:sp>
        <p:nvSpPr>
          <p:cNvPr id="5" name="Content Placeholder 4"/>
          <p:cNvSpPr>
            <a:spLocks noGrp="1"/>
          </p:cNvSpPr>
          <p:nvPr>
            <p:ph sz="quarter" idx="1"/>
          </p:nvPr>
        </p:nvSpPr>
        <p:spPr/>
        <p:txBody>
          <a:bodyPr>
            <a:normAutofit fontScale="77500" lnSpcReduction="20000"/>
          </a:bodyPr>
          <a:lstStyle/>
          <a:p>
            <a:pPr>
              <a:buNone/>
            </a:pPr>
            <a:endParaRPr lang="en-US" dirty="0" smtClean="0"/>
          </a:p>
          <a:p>
            <a:pPr>
              <a:buNone/>
            </a:pPr>
            <a:endParaRPr lang="en-US" dirty="0" smtClean="0"/>
          </a:p>
          <a:p>
            <a:pPr>
              <a:buNone/>
            </a:pPr>
            <a:endParaRPr lang="en-US" dirty="0" smtClean="0"/>
          </a:p>
          <a:p>
            <a:pPr>
              <a:buNone/>
            </a:pPr>
            <a:r>
              <a:rPr lang="en-US" sz="3300" dirty="0" smtClean="0">
                <a:solidFill>
                  <a:srgbClr val="00B0F0"/>
                </a:solidFill>
              </a:rPr>
              <a:t>Presented by        </a:t>
            </a:r>
          </a:p>
          <a:p>
            <a:pPr algn="ctr">
              <a:buNone/>
            </a:pPr>
            <a:endParaRPr lang="en-US" sz="3300" dirty="0" smtClean="0">
              <a:solidFill>
                <a:srgbClr val="00B0F0"/>
              </a:solidFill>
            </a:endParaRPr>
          </a:p>
          <a:p>
            <a:pPr algn="ctr">
              <a:buNone/>
            </a:pPr>
            <a:endParaRPr lang="en-US" sz="3300" dirty="0" smtClean="0">
              <a:solidFill>
                <a:srgbClr val="00B0F0"/>
              </a:solidFill>
            </a:endParaRPr>
          </a:p>
          <a:p>
            <a:pPr algn="ctr">
              <a:buNone/>
            </a:pPr>
            <a:endParaRPr lang="en-US" sz="3300" dirty="0" smtClean="0">
              <a:solidFill>
                <a:srgbClr val="00B0F0"/>
              </a:solidFill>
            </a:endParaRPr>
          </a:p>
          <a:p>
            <a:pPr algn="ctr">
              <a:buNone/>
            </a:pPr>
            <a:endParaRPr lang="en-US" sz="3300" dirty="0" smtClean="0">
              <a:solidFill>
                <a:srgbClr val="00B0F0"/>
              </a:solidFill>
            </a:endParaRPr>
          </a:p>
          <a:p>
            <a:pPr algn="ctr">
              <a:buNone/>
            </a:pPr>
            <a:r>
              <a:rPr lang="en-US" sz="3300" dirty="0" smtClean="0">
                <a:solidFill>
                  <a:srgbClr val="00B0F0"/>
                </a:solidFill>
              </a:rPr>
              <a:t>K .G. VINOD</a:t>
            </a:r>
          </a:p>
          <a:p>
            <a:pPr algn="ctr">
              <a:buNone/>
            </a:pPr>
            <a:r>
              <a:rPr lang="en-US" sz="3300" dirty="0" smtClean="0">
                <a:solidFill>
                  <a:srgbClr val="00B0F0"/>
                </a:solidFill>
              </a:rPr>
              <a:t>Training &amp; Placement Officer</a:t>
            </a:r>
          </a:p>
          <a:p>
            <a:pPr algn="ctr">
              <a:buNone/>
            </a:pPr>
            <a:r>
              <a:rPr lang="en-US" sz="3300" dirty="0" err="1" smtClean="0">
                <a:solidFill>
                  <a:srgbClr val="00B0F0"/>
                </a:solidFill>
              </a:rPr>
              <a:t>Gharda</a:t>
            </a:r>
            <a:r>
              <a:rPr lang="en-US" sz="3300" dirty="0" smtClean="0">
                <a:solidFill>
                  <a:srgbClr val="00B0F0"/>
                </a:solidFill>
              </a:rPr>
              <a:t> Institute of Technology</a:t>
            </a:r>
          </a:p>
          <a:p>
            <a:endParaRPr lang="en-US" dirty="0"/>
          </a:p>
        </p:txBody>
      </p:sp>
      <p:pic>
        <p:nvPicPr>
          <p:cNvPr id="6" name="Content Placeholder 5" descr="http://iecblogs.org/wp-content/uploads/2011/04/82_g-4-300x225.jpg"/>
          <p:cNvPicPr>
            <a:picLocks/>
          </p:cNvPicPr>
          <p:nvPr/>
        </p:nvPicPr>
        <p:blipFill>
          <a:blip r:embed="rId2"/>
          <a:srcRect/>
          <a:stretch>
            <a:fillRect/>
          </a:stretch>
        </p:blipFill>
        <p:spPr bwMode="auto">
          <a:xfrm>
            <a:off x="4495800" y="1676400"/>
            <a:ext cx="4419600" cy="2514600"/>
          </a:xfrm>
          <a:prstGeom prst="rect">
            <a:avLst/>
          </a:prstGeom>
          <a:noFill/>
          <a:ln w="9525">
            <a:noFill/>
            <a:miter lim="800000"/>
            <a:headEnd/>
            <a:tailEnd/>
          </a:ln>
        </p:spPr>
      </p:pic>
      <p:sp>
        <p:nvSpPr>
          <p:cNvPr id="7" name="Footer Placeholder 6"/>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Private Sector</a:t>
            </a:r>
            <a:endParaRPr lang="en-US" sz="4000" dirty="0"/>
          </a:p>
        </p:txBody>
      </p:sp>
      <p:sp>
        <p:nvSpPr>
          <p:cNvPr id="3" name="Content Placeholder 2"/>
          <p:cNvSpPr>
            <a:spLocks noGrp="1"/>
          </p:cNvSpPr>
          <p:nvPr>
            <p:ph sz="quarter" idx="1"/>
          </p:nvPr>
        </p:nvSpPr>
        <p:spPr>
          <a:xfrm>
            <a:off x="457200" y="1981200"/>
            <a:ext cx="8229600" cy="4389120"/>
          </a:xfrm>
        </p:spPr>
        <p:txBody>
          <a:bodyPr>
            <a:normAutofit fontScale="92500" lnSpcReduction="20000"/>
          </a:bodyPr>
          <a:lstStyle/>
          <a:p>
            <a:pPr>
              <a:buNone/>
            </a:pPr>
            <a:r>
              <a:rPr lang="en-US" b="1" dirty="0" smtClean="0">
                <a:solidFill>
                  <a:srgbClr val="00B0F0"/>
                </a:solidFill>
              </a:rPr>
              <a:t>Major Industry: </a:t>
            </a:r>
            <a:endParaRPr lang="en-US" dirty="0" smtClean="0">
              <a:solidFill>
                <a:srgbClr val="00B0F0"/>
              </a:solidFill>
            </a:endParaRPr>
          </a:p>
          <a:p>
            <a:pPr algn="just">
              <a:buNone/>
            </a:pPr>
            <a:r>
              <a:rPr lang="en-US" dirty="0" smtClean="0"/>
              <a:t>- Industries manufacturing Electronics &amp; Communication systems, PCB components, Computers and other electronic equipments</a:t>
            </a:r>
          </a:p>
          <a:p>
            <a:pPr algn="just">
              <a:buNone/>
            </a:pPr>
            <a:r>
              <a:rPr lang="en-US" dirty="0" smtClean="0"/>
              <a:t>- Commercial organization providing services, in repair &amp; maintenance of Electronics &amp; Computers. </a:t>
            </a:r>
          </a:p>
          <a:p>
            <a:pPr algn="just">
              <a:buNone/>
            </a:pPr>
            <a:r>
              <a:rPr lang="en-US" dirty="0" smtClean="0"/>
              <a:t>- Broadcasting Networks </a:t>
            </a:r>
          </a:p>
          <a:p>
            <a:pPr algn="just">
              <a:buFontTx/>
              <a:buChar char="-"/>
            </a:pPr>
            <a:r>
              <a:rPr lang="en-US" dirty="0" smtClean="0"/>
              <a:t>Semiconductor Companies </a:t>
            </a:r>
          </a:p>
          <a:p>
            <a:pPr algn="just">
              <a:buFontTx/>
              <a:buChar char="-"/>
            </a:pPr>
            <a:r>
              <a:rPr lang="en-US" dirty="0" smtClean="0"/>
              <a:t>IT companies</a:t>
            </a:r>
          </a:p>
          <a:p>
            <a:pPr algn="just">
              <a:buFontTx/>
              <a:buChar char="-"/>
            </a:pPr>
            <a:r>
              <a:rPr lang="en-US" dirty="0" smtClean="0"/>
              <a:t>etc</a:t>
            </a:r>
            <a:br>
              <a:rPr lang="en-US" dirty="0" smtClean="0"/>
            </a:b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Private Sector – Major Employers</a:t>
            </a:r>
            <a:endParaRPr lang="en-US" sz="4000" dirty="0"/>
          </a:p>
        </p:txBody>
      </p:sp>
      <p:sp>
        <p:nvSpPr>
          <p:cNvPr id="3" name="Content Placeholder 2"/>
          <p:cNvSpPr>
            <a:spLocks noGrp="1"/>
          </p:cNvSpPr>
          <p:nvPr>
            <p:ph sz="quarter" idx="1"/>
          </p:nvPr>
        </p:nvSpPr>
        <p:spPr>
          <a:xfrm>
            <a:off x="457200" y="1981200"/>
            <a:ext cx="8229600" cy="4389120"/>
          </a:xfrm>
        </p:spPr>
        <p:txBody>
          <a:bodyPr>
            <a:normAutofit fontScale="77500" lnSpcReduction="20000"/>
          </a:bodyPr>
          <a:lstStyle/>
          <a:p>
            <a:pPr>
              <a:buNone/>
            </a:pPr>
            <a:r>
              <a:rPr lang="en-US" dirty="0" smtClean="0"/>
              <a:t>INTEL</a:t>
            </a:r>
          </a:p>
          <a:p>
            <a:pPr>
              <a:buNone/>
            </a:pPr>
            <a:r>
              <a:rPr lang="en-US" dirty="0" smtClean="0"/>
              <a:t>Samsung</a:t>
            </a:r>
          </a:p>
          <a:p>
            <a:pPr>
              <a:buNone/>
            </a:pPr>
            <a:r>
              <a:rPr lang="en-US" dirty="0" smtClean="0"/>
              <a:t>Sony</a:t>
            </a:r>
          </a:p>
          <a:p>
            <a:pPr>
              <a:buNone/>
            </a:pPr>
            <a:r>
              <a:rPr lang="en-US" dirty="0" smtClean="0"/>
              <a:t>Toshiba</a:t>
            </a:r>
          </a:p>
          <a:p>
            <a:pPr>
              <a:buNone/>
            </a:pPr>
            <a:r>
              <a:rPr lang="en-US" dirty="0" smtClean="0"/>
              <a:t>Philips Semiconductors</a:t>
            </a:r>
          </a:p>
          <a:p>
            <a:pPr>
              <a:buNone/>
            </a:pPr>
            <a:r>
              <a:rPr lang="en-US" dirty="0" smtClean="0"/>
              <a:t>Texas Instruments</a:t>
            </a:r>
          </a:p>
          <a:p>
            <a:pPr>
              <a:buNone/>
            </a:pPr>
            <a:r>
              <a:rPr lang="en-US" dirty="0" smtClean="0"/>
              <a:t>LG Electronics</a:t>
            </a:r>
          </a:p>
          <a:p>
            <a:pPr>
              <a:buNone/>
            </a:pPr>
            <a:r>
              <a:rPr lang="en-US" dirty="0" smtClean="0"/>
              <a:t> Nokia</a:t>
            </a:r>
          </a:p>
          <a:p>
            <a:pPr>
              <a:buNone/>
            </a:pPr>
            <a:r>
              <a:rPr lang="en-US" dirty="0" smtClean="0"/>
              <a:t>AMD</a:t>
            </a:r>
          </a:p>
          <a:p>
            <a:pPr>
              <a:buNone/>
            </a:pPr>
            <a:r>
              <a:rPr lang="en-US" dirty="0" smtClean="0"/>
              <a:t> CISCO</a:t>
            </a:r>
          </a:p>
          <a:p>
            <a:pPr>
              <a:buNone/>
            </a:pPr>
            <a:r>
              <a:rPr lang="en-US" dirty="0" smtClean="0"/>
              <a:t>HP </a:t>
            </a:r>
          </a:p>
          <a:p>
            <a:pPr>
              <a:buNone/>
            </a:pPr>
            <a:r>
              <a:rPr lang="en-US" dirty="0" smtClean="0"/>
              <a:t> IBM</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Private Sector – IT Major Employers</a:t>
            </a:r>
            <a:endParaRPr lang="en-US" sz="4000" dirty="0"/>
          </a:p>
        </p:txBody>
      </p:sp>
      <p:sp>
        <p:nvSpPr>
          <p:cNvPr id="3" name="Content Placeholder 2"/>
          <p:cNvSpPr>
            <a:spLocks noGrp="1"/>
          </p:cNvSpPr>
          <p:nvPr>
            <p:ph sz="quarter" idx="1"/>
          </p:nvPr>
        </p:nvSpPr>
        <p:spPr>
          <a:xfrm>
            <a:off x="457200" y="1981200"/>
            <a:ext cx="8229600" cy="4389120"/>
          </a:xfrm>
        </p:spPr>
        <p:txBody>
          <a:bodyPr>
            <a:normAutofit fontScale="77500" lnSpcReduction="20000"/>
          </a:bodyPr>
          <a:lstStyle/>
          <a:p>
            <a:pPr>
              <a:buNone/>
            </a:pPr>
            <a:r>
              <a:rPr lang="en-US" dirty="0" smtClean="0"/>
              <a:t>Micro Soft</a:t>
            </a:r>
          </a:p>
          <a:p>
            <a:pPr>
              <a:buNone/>
            </a:pPr>
            <a:r>
              <a:rPr lang="en-US" dirty="0" smtClean="0"/>
              <a:t>IBM</a:t>
            </a:r>
          </a:p>
          <a:p>
            <a:pPr>
              <a:buNone/>
            </a:pPr>
            <a:r>
              <a:rPr lang="en-US" dirty="0" smtClean="0"/>
              <a:t>Oracle</a:t>
            </a:r>
          </a:p>
          <a:p>
            <a:pPr>
              <a:buNone/>
            </a:pPr>
            <a:r>
              <a:rPr lang="en-US" dirty="0" smtClean="0"/>
              <a:t>Sun Microsystems</a:t>
            </a:r>
          </a:p>
          <a:p>
            <a:pPr>
              <a:buNone/>
            </a:pPr>
            <a:r>
              <a:rPr lang="en-US" dirty="0" smtClean="0"/>
              <a:t>CISCO</a:t>
            </a:r>
          </a:p>
          <a:p>
            <a:pPr>
              <a:buNone/>
            </a:pPr>
            <a:r>
              <a:rPr lang="en-US" dirty="0" smtClean="0"/>
              <a:t>TCS</a:t>
            </a:r>
          </a:p>
          <a:p>
            <a:pPr>
              <a:buNone/>
            </a:pPr>
            <a:r>
              <a:rPr lang="en-US" dirty="0" smtClean="0"/>
              <a:t>Infosys</a:t>
            </a:r>
          </a:p>
          <a:p>
            <a:pPr>
              <a:buNone/>
            </a:pPr>
            <a:r>
              <a:rPr lang="en-US" dirty="0" smtClean="0"/>
              <a:t>Wipro</a:t>
            </a:r>
          </a:p>
          <a:p>
            <a:pPr>
              <a:buNone/>
            </a:pPr>
            <a:r>
              <a:rPr lang="en-US" dirty="0" smtClean="0"/>
              <a:t>Mahindra Satyam</a:t>
            </a:r>
          </a:p>
          <a:p>
            <a:pPr>
              <a:buNone/>
            </a:pPr>
            <a:r>
              <a:rPr lang="en-US" dirty="0" err="1" smtClean="0"/>
              <a:t>Patni</a:t>
            </a:r>
            <a:r>
              <a:rPr lang="en-US" dirty="0" smtClean="0"/>
              <a:t> Computers</a:t>
            </a:r>
          </a:p>
          <a:p>
            <a:pPr>
              <a:buNone/>
            </a:pPr>
            <a:r>
              <a:rPr lang="en-US" dirty="0" smtClean="0"/>
              <a:t>L&amp;T </a:t>
            </a:r>
            <a:r>
              <a:rPr lang="en-US" dirty="0" err="1" smtClean="0"/>
              <a:t>Infotech</a:t>
            </a:r>
            <a:endParaRPr lang="en-US" dirty="0" smtClean="0"/>
          </a:p>
          <a:p>
            <a:pPr>
              <a:buNone/>
            </a:pPr>
            <a:r>
              <a:rPr lang="en-US" dirty="0" err="1" smtClean="0"/>
              <a:t>Hexaware</a:t>
            </a:r>
            <a:endParaRPr lang="en-US" dirty="0" smtClean="0"/>
          </a:p>
          <a:p>
            <a:pPr>
              <a:buNone/>
            </a:pPr>
            <a:endParaRPr lang="en-US" dirty="0" smtClean="0"/>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EXTC  </a:t>
            </a:r>
            <a:r>
              <a:rPr lang="en-US" sz="4000" smtClean="0"/>
              <a:t>- Roles</a:t>
            </a:r>
            <a:endParaRPr lang="en-US" sz="4000" dirty="0"/>
          </a:p>
        </p:txBody>
      </p:sp>
      <p:sp>
        <p:nvSpPr>
          <p:cNvPr id="3" name="Content Placeholder 2"/>
          <p:cNvSpPr>
            <a:spLocks noGrp="1"/>
          </p:cNvSpPr>
          <p:nvPr>
            <p:ph sz="quarter" idx="1"/>
          </p:nvPr>
        </p:nvSpPr>
        <p:spPr/>
        <p:txBody>
          <a:bodyPr>
            <a:normAutofit/>
          </a:bodyPr>
          <a:lstStyle/>
          <a:p>
            <a:pPr>
              <a:buNone/>
            </a:pPr>
            <a:r>
              <a:rPr lang="en-US" dirty="0" smtClean="0"/>
              <a:t> - R &amp; D</a:t>
            </a:r>
          </a:p>
          <a:p>
            <a:pPr>
              <a:buFontTx/>
              <a:buChar char="-"/>
            </a:pPr>
            <a:r>
              <a:rPr lang="en-US" dirty="0" smtClean="0"/>
              <a:t>Design</a:t>
            </a:r>
          </a:p>
          <a:p>
            <a:pPr>
              <a:buFontTx/>
              <a:buChar char="-"/>
            </a:pPr>
            <a:r>
              <a:rPr lang="en-US" dirty="0" smtClean="0"/>
              <a:t>Production</a:t>
            </a:r>
          </a:p>
          <a:p>
            <a:pPr>
              <a:buFontTx/>
              <a:buChar char="-"/>
            </a:pPr>
            <a:r>
              <a:rPr lang="en-US" dirty="0" smtClean="0"/>
              <a:t>Quality Control</a:t>
            </a:r>
          </a:p>
          <a:p>
            <a:pPr>
              <a:buFontTx/>
              <a:buChar char="-"/>
            </a:pPr>
            <a:r>
              <a:rPr lang="en-US" dirty="0" smtClean="0"/>
              <a:t>Maintenance</a:t>
            </a:r>
          </a:p>
          <a:p>
            <a:pPr>
              <a:buFontTx/>
              <a:buChar char="-"/>
            </a:pPr>
            <a:r>
              <a:rPr lang="en-US" dirty="0" smtClean="0"/>
              <a:t>Projects/Installation/ Testing</a:t>
            </a:r>
          </a:p>
          <a:p>
            <a:pPr>
              <a:buFontTx/>
              <a:buChar char="-"/>
            </a:pPr>
            <a:r>
              <a:rPr lang="en-US" dirty="0" smtClean="0"/>
              <a:t>Sales &amp; marketing</a:t>
            </a:r>
          </a:p>
          <a:p>
            <a:pPr>
              <a:buFontTx/>
              <a:buChar char="-"/>
            </a:pPr>
            <a:r>
              <a:rPr lang="en-US" dirty="0" smtClean="0"/>
              <a:t>Purchase</a:t>
            </a:r>
          </a:p>
          <a:p>
            <a:pPr>
              <a:buNone/>
            </a:pPr>
            <a:endParaRPr lang="en-US" dirty="0" smtClean="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a:bodyPr>
          <a:lstStyle/>
          <a:p>
            <a:pPr>
              <a:buNone/>
            </a:pPr>
            <a:r>
              <a:rPr lang="en-US" dirty="0" smtClean="0"/>
              <a:t>  </a:t>
            </a:r>
            <a:r>
              <a:rPr lang="en-US" dirty="0" smtClean="0">
                <a:solidFill>
                  <a:srgbClr val="00B0F0"/>
                </a:solidFill>
              </a:rPr>
              <a:t>Software Engineer</a:t>
            </a:r>
          </a:p>
          <a:p>
            <a:pPr>
              <a:buNone/>
            </a:pPr>
            <a:endParaRPr lang="en-US" dirty="0" smtClean="0"/>
          </a:p>
          <a:p>
            <a:pPr algn="just">
              <a:buNone/>
            </a:pPr>
            <a:r>
              <a:rPr lang="en-US" dirty="0" smtClean="0"/>
              <a:t>-  is a skilled professional focused on the design and creation of software.</a:t>
            </a:r>
          </a:p>
          <a:p>
            <a:pPr algn="just">
              <a:buFontTx/>
              <a:buChar char="-"/>
            </a:pPr>
            <a:r>
              <a:rPr lang="en-US" dirty="0" smtClean="0"/>
              <a:t>Skills : Java, C++, C#, </a:t>
            </a:r>
            <a:r>
              <a:rPr lang="en-US" dirty="0" err="1" smtClean="0"/>
              <a:t>.net</a:t>
            </a:r>
            <a:r>
              <a:rPr lang="en-US" dirty="0" smtClean="0"/>
              <a:t> etc.</a:t>
            </a:r>
          </a:p>
          <a:p>
            <a:pPr>
              <a:buNone/>
            </a:pPr>
            <a:endParaRPr lang="en-US" dirty="0" smtClean="0"/>
          </a:p>
          <a:p>
            <a:pPr>
              <a:buNone/>
            </a:pPr>
            <a:endParaRPr lang="en-US" dirty="0" smtClean="0"/>
          </a:p>
          <a:p>
            <a:pPr>
              <a:buNone/>
            </a:pPr>
            <a:endParaRPr lang="en-US" dirty="0" smtClean="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a:bodyPr>
          <a:lstStyle/>
          <a:p>
            <a:pPr>
              <a:buNone/>
            </a:pPr>
            <a:r>
              <a:rPr lang="en-US" dirty="0" smtClean="0">
                <a:solidFill>
                  <a:srgbClr val="00B0F0"/>
                </a:solidFill>
              </a:rPr>
              <a:t>Database Administrators </a:t>
            </a:r>
          </a:p>
          <a:p>
            <a:pPr algn="just">
              <a:buFontTx/>
              <a:buChar char="-"/>
            </a:pPr>
            <a:r>
              <a:rPr lang="en-US" dirty="0" smtClean="0"/>
              <a:t>use database software to store and manage information. </a:t>
            </a:r>
          </a:p>
          <a:p>
            <a:pPr algn="just">
              <a:buFontTx/>
              <a:buChar char="-"/>
            </a:pPr>
            <a:r>
              <a:rPr lang="en-US" dirty="0" smtClean="0"/>
              <a:t>Usually hold  a certification for specific data base. </a:t>
            </a:r>
            <a:r>
              <a:rPr lang="en-US" dirty="0" err="1" smtClean="0"/>
              <a:t>Eg</a:t>
            </a:r>
            <a:r>
              <a:rPr lang="en-US" dirty="0" smtClean="0"/>
              <a:t>. Oracle , MCDBA</a:t>
            </a:r>
          </a:p>
          <a:p>
            <a:pPr>
              <a:buNone/>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a:bodyPr>
          <a:lstStyle/>
          <a:p>
            <a:pPr>
              <a:buNone/>
            </a:pPr>
            <a:r>
              <a:rPr lang="en-US" dirty="0" smtClean="0">
                <a:solidFill>
                  <a:srgbClr val="00B0F0"/>
                </a:solidFill>
              </a:rPr>
              <a:t>System Administrators </a:t>
            </a:r>
          </a:p>
          <a:p>
            <a:pPr>
              <a:buFontTx/>
              <a:buChar char="-"/>
            </a:pPr>
            <a:r>
              <a:rPr lang="en-US" dirty="0" smtClean="0"/>
              <a:t>responsible for maintaining the computer systems of a company. Server management is a primary responsibility, and a System Administrator would be responsible for installing, maintaining and upgrading servers. They are also responsible for ensuring the servers are backed up, and that the server data is secure from unauthorized access. </a:t>
            </a:r>
          </a:p>
          <a:p>
            <a:pPr>
              <a:buFontTx/>
              <a:buChar char="-"/>
            </a:pPr>
            <a:r>
              <a:rPr lang="en-US" dirty="0" smtClean="0"/>
              <a:t>Certifications : Sun </a:t>
            </a:r>
            <a:r>
              <a:rPr lang="en-US" dirty="0" err="1" smtClean="0"/>
              <a:t>solaris</a:t>
            </a:r>
            <a:r>
              <a:rPr lang="en-US" dirty="0" smtClean="0"/>
              <a:t>, MCSA</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fontScale="92500"/>
          </a:bodyPr>
          <a:lstStyle/>
          <a:p>
            <a:pPr>
              <a:buNone/>
            </a:pPr>
            <a:r>
              <a:rPr lang="en-US" dirty="0" smtClean="0">
                <a:solidFill>
                  <a:srgbClr val="00B0F0"/>
                </a:solidFill>
              </a:rPr>
              <a:t>Web Developer</a:t>
            </a:r>
          </a:p>
          <a:p>
            <a:pPr algn="just">
              <a:buFontTx/>
              <a:buChar char="-"/>
            </a:pPr>
            <a:r>
              <a:rPr lang="en-US" dirty="0" smtClean="0"/>
              <a:t>Software engineer  who develops applications specifically for the world wide web. The applications generally utilize a server and a client (web browser).</a:t>
            </a:r>
          </a:p>
          <a:p>
            <a:pPr algn="just">
              <a:buNone/>
            </a:pPr>
            <a:endParaRPr lang="en-US" dirty="0" smtClean="0"/>
          </a:p>
          <a:p>
            <a:pPr algn="just">
              <a:buNone/>
            </a:pPr>
            <a:r>
              <a:rPr lang="en-US" dirty="0" smtClean="0"/>
              <a:t>Programming languages</a:t>
            </a:r>
          </a:p>
          <a:p>
            <a:pPr algn="just">
              <a:buNone/>
            </a:pPr>
            <a:r>
              <a:rPr lang="en-US" dirty="0" smtClean="0"/>
              <a:t>- Server side : Java, C++, C#, VB.net etc</a:t>
            </a:r>
          </a:p>
          <a:p>
            <a:pPr algn="just">
              <a:buFontTx/>
              <a:buChar char="-"/>
            </a:pPr>
            <a:r>
              <a:rPr lang="en-US" dirty="0" smtClean="0"/>
              <a:t>Client side : </a:t>
            </a:r>
            <a:r>
              <a:rPr lang="en-US" dirty="0" err="1" smtClean="0"/>
              <a:t>javascript</a:t>
            </a:r>
            <a:r>
              <a:rPr lang="en-US" dirty="0" smtClean="0"/>
              <a:t>, HTML etc.</a:t>
            </a:r>
          </a:p>
          <a:p>
            <a:pPr algn="just">
              <a:buFontTx/>
              <a:buChar char="-"/>
            </a:pPr>
            <a:r>
              <a:rPr lang="en-US" dirty="0" smtClean="0"/>
              <a:t>Database : MYSQL, Oracle, MS SQL Server</a:t>
            </a:r>
          </a:p>
          <a:p>
            <a:pPr>
              <a:buNone/>
            </a:pPr>
            <a:endParaRPr lang="en-US" dirty="0" smtClean="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fontScale="77500" lnSpcReduction="20000"/>
          </a:bodyPr>
          <a:lstStyle/>
          <a:p>
            <a:pPr>
              <a:buNone/>
            </a:pPr>
            <a:r>
              <a:rPr lang="en-US" b="1" dirty="0" smtClean="0">
                <a:solidFill>
                  <a:srgbClr val="00B0F0"/>
                </a:solidFill>
              </a:rPr>
              <a:t>Software Testing Engineer</a:t>
            </a:r>
          </a:p>
          <a:p>
            <a:pPr>
              <a:buFontTx/>
              <a:buChar char="-"/>
            </a:pPr>
            <a:r>
              <a:rPr lang="en-US" dirty="0" smtClean="0"/>
              <a:t>is involved in the testing of software and is generally a member of the software quality assurance team.</a:t>
            </a:r>
          </a:p>
          <a:p>
            <a:pPr>
              <a:buNone/>
            </a:pPr>
            <a:r>
              <a:rPr lang="en-US" b="1" dirty="0" smtClean="0">
                <a:solidFill>
                  <a:srgbClr val="00B0F0"/>
                </a:solidFill>
              </a:rPr>
              <a:t> Network Engineer</a:t>
            </a:r>
          </a:p>
          <a:p>
            <a:pPr>
              <a:buNone/>
            </a:pPr>
            <a:r>
              <a:rPr lang="en-US" dirty="0" smtClean="0"/>
              <a:t> is involved in the design and maintenance of both the hardware and software necessary for a computer network. They are high level technical analysts with a specialty in Local Area Networks (LANs) or Wide Area Networks (WANs).</a:t>
            </a:r>
          </a:p>
          <a:p>
            <a:pPr>
              <a:buNone/>
            </a:pPr>
            <a:r>
              <a:rPr lang="en-US" b="1" dirty="0" smtClean="0">
                <a:solidFill>
                  <a:srgbClr val="00B0F0"/>
                </a:solidFill>
              </a:rPr>
              <a:t>Network Administrator</a:t>
            </a:r>
            <a:endParaRPr lang="en-US" dirty="0" smtClean="0">
              <a:solidFill>
                <a:srgbClr val="00B0F0"/>
              </a:solidFill>
            </a:endParaRPr>
          </a:p>
          <a:p>
            <a:pPr>
              <a:buNone/>
            </a:pPr>
            <a:r>
              <a:rPr lang="en-US" dirty="0" smtClean="0"/>
              <a:t>-  is a professional in charge of the maintenance of the computer hardware and software systems that make up a computer network. This includes activities such as the deployment, configuration, maintenance and monitoring of active network equipment.</a:t>
            </a:r>
          </a:p>
          <a:p>
            <a:pPr>
              <a:buNone/>
            </a:pPr>
            <a:r>
              <a:rPr lang="en-US" dirty="0" smtClean="0"/>
              <a:t>-Certifications : CCNA, CCNP etc</a:t>
            </a:r>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fontScale="92500" lnSpcReduction="10000"/>
          </a:bodyPr>
          <a:lstStyle/>
          <a:p>
            <a:pPr>
              <a:buNone/>
            </a:pPr>
            <a:r>
              <a:rPr lang="en-US" b="1" dirty="0" smtClean="0">
                <a:solidFill>
                  <a:srgbClr val="00B0F0"/>
                </a:solidFill>
              </a:rPr>
              <a:t>Information Security Specialist</a:t>
            </a:r>
          </a:p>
          <a:p>
            <a:pPr>
              <a:buFontTx/>
              <a:buChar char="-"/>
            </a:pPr>
            <a:r>
              <a:rPr lang="en-US" dirty="0" smtClean="0"/>
              <a:t>design, create, and implement systems and processes for securing information. They set standards and policies for people to follow that are designed to protect the company’s data and enforce those policies when necessary.</a:t>
            </a:r>
          </a:p>
          <a:p>
            <a:pPr>
              <a:buNone/>
            </a:pPr>
            <a:r>
              <a:rPr lang="en-US" b="1" dirty="0" smtClean="0">
                <a:solidFill>
                  <a:srgbClr val="00B0F0"/>
                </a:solidFill>
              </a:rPr>
              <a:t>Games Programmer</a:t>
            </a:r>
          </a:p>
          <a:p>
            <a:pPr>
              <a:buFontTx/>
              <a:buChar char="-"/>
            </a:pPr>
            <a:r>
              <a:rPr lang="en-US" dirty="0" smtClean="0"/>
              <a:t>s/w engineer who develops computer or video games</a:t>
            </a:r>
          </a:p>
          <a:p>
            <a:pPr>
              <a:buFontTx/>
              <a:buChar char="-"/>
            </a:pPr>
            <a:r>
              <a:rPr lang="en-US" dirty="0" smtClean="0"/>
              <a:t>Graphics programmer, sound programmer, user interface programmer, game scripters  etc</a:t>
            </a:r>
          </a:p>
          <a:p>
            <a:pPr>
              <a:buFontTx/>
              <a:buChar char="-"/>
            </a:pPr>
            <a:endParaRPr lang="en-US" dirty="0" smtClean="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smtClean="0"/>
              <a:t>Electronics  &amp; Telecommunication Engineering </a:t>
            </a:r>
            <a:endParaRPr lang="en-US" sz="3200" dirty="0"/>
          </a:p>
        </p:txBody>
      </p:sp>
      <p:sp>
        <p:nvSpPr>
          <p:cNvPr id="5" name="Content Placeholder 4"/>
          <p:cNvSpPr>
            <a:spLocks noGrp="1"/>
          </p:cNvSpPr>
          <p:nvPr>
            <p:ph sz="quarter" idx="1"/>
          </p:nvPr>
        </p:nvSpPr>
        <p:spPr/>
        <p:txBody>
          <a:bodyPr>
            <a:normAutofit/>
          </a:bodyPr>
          <a:lstStyle/>
          <a:p>
            <a:pPr algn="just">
              <a:buNone/>
            </a:pPr>
            <a:r>
              <a:rPr lang="en-US" dirty="0" smtClean="0"/>
              <a:t>Electronics &amp; Telecom Engineering is of the largest and fastest growing industries. </a:t>
            </a:r>
          </a:p>
          <a:p>
            <a:pPr algn="just">
              <a:buNone/>
            </a:pPr>
            <a:r>
              <a:rPr lang="en-US" dirty="0" smtClean="0"/>
              <a:t>It covers a wide range of applications  such as Television, Radio, Computers,  Telecommunications etc. </a:t>
            </a:r>
          </a:p>
          <a:p>
            <a:pPr algn="just">
              <a:buNone/>
            </a:pPr>
            <a:r>
              <a:rPr lang="en-US" dirty="0" smtClean="0"/>
              <a:t>It comprises of audio – video system, microwave system, satellite system, mobile radio system, radar system, </a:t>
            </a:r>
            <a:r>
              <a:rPr lang="en-US" dirty="0" err="1" smtClean="0"/>
              <a:t>fibre</a:t>
            </a:r>
            <a:r>
              <a:rPr lang="en-US" dirty="0" smtClean="0"/>
              <a:t> optics system, computer networking and digital and multimedia  telecom systems. </a:t>
            </a:r>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Misc</a:t>
            </a:r>
            <a:endParaRPr lang="en-US" dirty="0"/>
          </a:p>
        </p:txBody>
      </p:sp>
      <p:sp>
        <p:nvSpPr>
          <p:cNvPr id="3" name="Content Placeholder 2"/>
          <p:cNvSpPr>
            <a:spLocks noGrp="1"/>
          </p:cNvSpPr>
          <p:nvPr>
            <p:ph sz="quarter" idx="1"/>
          </p:nvPr>
        </p:nvSpPr>
        <p:spPr/>
        <p:txBody>
          <a:bodyPr/>
          <a:lstStyle/>
          <a:p>
            <a:pPr>
              <a:buNone/>
            </a:pPr>
            <a:r>
              <a:rPr lang="en-US" dirty="0" smtClean="0"/>
              <a:t>- Technical &amp; non technical roles in banking , Insurance, general administration in govt. sector etc.</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 Own Business</a:t>
            </a:r>
            <a:endParaRPr lang="en-US" sz="4000" dirty="0"/>
          </a:p>
        </p:txBody>
      </p:sp>
      <p:sp>
        <p:nvSpPr>
          <p:cNvPr id="3" name="Content Placeholder 2"/>
          <p:cNvSpPr>
            <a:spLocks noGrp="1"/>
          </p:cNvSpPr>
          <p:nvPr>
            <p:ph sz="quarter" idx="1"/>
          </p:nvPr>
        </p:nvSpPr>
        <p:spPr/>
        <p:txBody>
          <a:bodyPr/>
          <a:lstStyle/>
          <a:p>
            <a:pPr>
              <a:buNone/>
            </a:pPr>
            <a:r>
              <a:rPr lang="en-US" dirty="0" smtClean="0"/>
              <a:t>Business plan</a:t>
            </a:r>
          </a:p>
          <a:p>
            <a:pPr>
              <a:buNone/>
            </a:pPr>
            <a:r>
              <a:rPr lang="en-US" dirty="0" smtClean="0"/>
              <a:t>Start up budget  : Total investment ,Capital Costs &amp; working capital</a:t>
            </a:r>
          </a:p>
          <a:p>
            <a:pPr>
              <a:buNone/>
            </a:pPr>
            <a:r>
              <a:rPr lang="en-US" dirty="0" smtClean="0"/>
              <a:t>Income statement ( 5 year) : Total sales, COGS, Gross Profit, Net profit</a:t>
            </a:r>
          </a:p>
          <a:p>
            <a:pPr>
              <a:buNone/>
            </a:pPr>
            <a:r>
              <a:rPr lang="en-US" dirty="0" smtClean="0"/>
              <a:t>ROI ,Present value, Net Present value</a:t>
            </a:r>
          </a:p>
          <a:p>
            <a:pPr>
              <a:buNone/>
            </a:pPr>
            <a:endParaRPr lang="en-US" dirty="0" smtClean="0"/>
          </a:p>
          <a:p>
            <a:pPr>
              <a:buNone/>
            </a:pPr>
            <a:r>
              <a:rPr lang="en-US" b="1" dirty="0" smtClean="0"/>
              <a:t>IRR &gt; Discount rate</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000" dirty="0" smtClean="0"/>
              <a:t>International Scope</a:t>
            </a:r>
            <a:endParaRPr lang="en-US" sz="4000" dirty="0"/>
          </a:p>
        </p:txBody>
      </p:sp>
      <p:sp>
        <p:nvSpPr>
          <p:cNvPr id="3" name="Content Placeholder 2"/>
          <p:cNvSpPr>
            <a:spLocks noGrp="1"/>
          </p:cNvSpPr>
          <p:nvPr>
            <p:ph sz="quarter" idx="1"/>
          </p:nvPr>
        </p:nvSpPr>
        <p:spPr/>
        <p:txBody>
          <a:bodyPr/>
          <a:lstStyle/>
          <a:p>
            <a:pPr>
              <a:buFontTx/>
              <a:buChar char="-"/>
            </a:pPr>
            <a:r>
              <a:rPr lang="en-US" dirty="0" smtClean="0"/>
              <a:t>Canada</a:t>
            </a:r>
          </a:p>
          <a:p>
            <a:pPr>
              <a:buFontTx/>
              <a:buChar char="-"/>
            </a:pPr>
            <a:r>
              <a:rPr lang="en-US" dirty="0" smtClean="0"/>
              <a:t>US</a:t>
            </a:r>
          </a:p>
          <a:p>
            <a:pPr>
              <a:buFontTx/>
              <a:buChar char="-"/>
            </a:pPr>
            <a:r>
              <a:rPr lang="en-US" dirty="0" smtClean="0"/>
              <a:t>Europe</a:t>
            </a:r>
          </a:p>
          <a:p>
            <a:pPr>
              <a:buFontTx/>
              <a:buChar char="-"/>
            </a:pPr>
            <a:r>
              <a:rPr lang="en-US" dirty="0" smtClean="0"/>
              <a:t>Australia</a:t>
            </a:r>
          </a:p>
          <a:p>
            <a:pPr>
              <a:buFontTx/>
              <a:buChar char="-"/>
            </a:pPr>
            <a:r>
              <a:rPr lang="en-US" dirty="0" smtClean="0"/>
              <a:t>Middle East</a:t>
            </a:r>
          </a:p>
          <a:p>
            <a:pPr>
              <a:buFontTx/>
              <a:buChar char="-"/>
            </a:pPr>
            <a:r>
              <a:rPr lang="en-US" dirty="0" smtClean="0"/>
              <a:t>Africa</a:t>
            </a:r>
          </a:p>
          <a:p>
            <a:pPr>
              <a:buFontTx/>
              <a:buChar char="-"/>
            </a:pPr>
            <a:r>
              <a:rPr lang="en-US" dirty="0" smtClean="0"/>
              <a:t>Asia</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000" dirty="0" smtClean="0"/>
              <a:t>Further Studies in India</a:t>
            </a:r>
            <a:endParaRPr lang="en-US" sz="4000" dirty="0"/>
          </a:p>
        </p:txBody>
      </p:sp>
      <p:sp>
        <p:nvSpPr>
          <p:cNvPr id="3" name="Content Placeholder 2"/>
          <p:cNvSpPr>
            <a:spLocks noGrp="1"/>
          </p:cNvSpPr>
          <p:nvPr>
            <p:ph sz="quarter" idx="1"/>
          </p:nvPr>
        </p:nvSpPr>
        <p:spPr/>
        <p:txBody>
          <a:bodyPr/>
          <a:lstStyle/>
          <a:p>
            <a:pPr>
              <a:buNone/>
            </a:pPr>
            <a:r>
              <a:rPr lang="en-US" dirty="0" smtClean="0"/>
              <a:t> </a:t>
            </a:r>
          </a:p>
          <a:p>
            <a:pPr>
              <a:buFontTx/>
              <a:buChar char="-"/>
            </a:pPr>
            <a:r>
              <a:rPr lang="en-US" dirty="0" smtClean="0"/>
              <a:t>ME / </a:t>
            </a:r>
            <a:r>
              <a:rPr lang="en-US" dirty="0" err="1" smtClean="0"/>
              <a:t>M.Tech</a:t>
            </a:r>
            <a:r>
              <a:rPr lang="en-US" dirty="0" smtClean="0"/>
              <a:t>./ </a:t>
            </a:r>
            <a:r>
              <a:rPr lang="en-US" dirty="0" err="1" smtClean="0"/>
              <a:t>Ph.D</a:t>
            </a:r>
            <a:endParaRPr lang="en-US" dirty="0" smtClean="0"/>
          </a:p>
          <a:p>
            <a:pPr>
              <a:buFontTx/>
              <a:buChar char="-"/>
            </a:pPr>
            <a:r>
              <a:rPr lang="en-US" dirty="0" smtClean="0"/>
              <a:t>MBA / </a:t>
            </a:r>
            <a:r>
              <a:rPr lang="en-US" dirty="0" err="1" smtClean="0"/>
              <a:t>Ph.D</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Graduate Aptitude Test in Engineering (GATE)</a:t>
            </a:r>
            <a:endParaRPr lang="en-US" sz="3200" dirty="0"/>
          </a:p>
        </p:txBody>
      </p:sp>
      <p:sp>
        <p:nvSpPr>
          <p:cNvPr id="3" name="Content Placeholder 2"/>
          <p:cNvSpPr>
            <a:spLocks noGrp="1"/>
          </p:cNvSpPr>
          <p:nvPr>
            <p:ph sz="quarter" idx="1"/>
          </p:nvPr>
        </p:nvSpPr>
        <p:spPr/>
        <p:txBody>
          <a:bodyPr>
            <a:normAutofit fontScale="92500" lnSpcReduction="10000"/>
          </a:bodyPr>
          <a:lstStyle/>
          <a:p>
            <a:pPr algn="just">
              <a:buFontTx/>
              <a:buChar char="-"/>
            </a:pPr>
            <a:r>
              <a:rPr lang="en-US" dirty="0" smtClean="0"/>
              <a:t>For admission purpose in post graduate engineering programs , counseling  GATE : BE=7:3</a:t>
            </a:r>
          </a:p>
          <a:p>
            <a:pPr algn="just">
              <a:buFontTx/>
              <a:buChar char="-"/>
            </a:pPr>
            <a:r>
              <a:rPr lang="en-US" dirty="0" smtClean="0"/>
              <a:t>Recruitment process of some public sector units</a:t>
            </a:r>
          </a:p>
          <a:p>
            <a:pPr algn="just">
              <a:buFontTx/>
              <a:buChar char="-"/>
            </a:pPr>
            <a:r>
              <a:rPr lang="en-US" dirty="0" smtClean="0"/>
              <a:t>Primarily tests understanding of various under graduate subjects in engineering</a:t>
            </a:r>
          </a:p>
          <a:p>
            <a:pPr algn="just">
              <a:buFontTx/>
              <a:buChar char="-"/>
            </a:pPr>
            <a:r>
              <a:rPr lang="en-US" dirty="0" smtClean="0"/>
              <a:t>Eligibility: 4</a:t>
            </a:r>
            <a:r>
              <a:rPr lang="en-US" baseline="30000" dirty="0" smtClean="0"/>
              <a:t>th</a:t>
            </a:r>
            <a:r>
              <a:rPr lang="en-US" dirty="0" smtClean="0"/>
              <a:t> year students / already completed</a:t>
            </a:r>
          </a:p>
          <a:p>
            <a:pPr algn="just">
              <a:buFontTx/>
              <a:buChar char="-"/>
            </a:pPr>
            <a:r>
              <a:rPr lang="en-US" dirty="0" smtClean="0"/>
              <a:t> On line , multiple choice  &amp; numerical </a:t>
            </a:r>
            <a:r>
              <a:rPr lang="en-US" dirty="0" err="1" smtClean="0"/>
              <a:t>qns</a:t>
            </a:r>
            <a:endParaRPr lang="en-US" dirty="0" smtClean="0"/>
          </a:p>
          <a:p>
            <a:pPr algn="just">
              <a:buFontTx/>
              <a:buChar char="-"/>
            </a:pPr>
            <a:r>
              <a:rPr lang="en-US" dirty="0" smtClean="0"/>
              <a:t>Negative marking for multiple choice </a:t>
            </a:r>
            <a:r>
              <a:rPr lang="en-US" dirty="0" err="1" smtClean="0"/>
              <a:t>qns</a:t>
            </a:r>
            <a:endParaRPr lang="en-US" dirty="0" smtClean="0"/>
          </a:p>
          <a:p>
            <a:pPr algn="just">
              <a:buFontTx/>
              <a:buChar char="-"/>
            </a:pPr>
            <a:r>
              <a:rPr lang="en-US" dirty="0" smtClean="0"/>
              <a:t>Validity: 2 years</a:t>
            </a:r>
          </a:p>
          <a:p>
            <a:pPr algn="just">
              <a:buFontTx/>
              <a:buChar char="-"/>
            </a:pPr>
            <a:r>
              <a:rPr lang="en-US" dirty="0" smtClean="0"/>
              <a:t>Fee: Rs. 750 to 1500 ( depends on category)</a:t>
            </a:r>
          </a:p>
          <a:p>
            <a:pPr>
              <a:buFontTx/>
              <a:buChar char="-"/>
            </a:pPr>
            <a:endParaRPr lang="en-US" dirty="0" smtClean="0"/>
          </a:p>
          <a:p>
            <a:pPr>
              <a:buFontTx/>
              <a:buChar char="-"/>
            </a:pPr>
            <a:endParaRPr lang="en-US" dirty="0" smtClean="0"/>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Common Admission Test (CAT)</a:t>
            </a:r>
            <a:endParaRPr lang="en-US" sz="2800" dirty="0"/>
          </a:p>
        </p:txBody>
      </p:sp>
      <p:sp>
        <p:nvSpPr>
          <p:cNvPr id="3" name="Content Placeholder 2"/>
          <p:cNvSpPr>
            <a:spLocks noGrp="1"/>
          </p:cNvSpPr>
          <p:nvPr>
            <p:ph sz="quarter" idx="1"/>
          </p:nvPr>
        </p:nvSpPr>
        <p:spPr/>
        <p:txBody>
          <a:bodyPr>
            <a:normAutofit lnSpcReduction="10000"/>
          </a:bodyPr>
          <a:lstStyle/>
          <a:p>
            <a:pPr algn="just">
              <a:buFontTx/>
              <a:buChar char="-"/>
            </a:pPr>
            <a:r>
              <a:rPr lang="en-US" dirty="0" smtClean="0"/>
              <a:t>For admission purpose in post graduate management programs in Indian universities</a:t>
            </a:r>
          </a:p>
          <a:p>
            <a:pPr algn="just">
              <a:buFontTx/>
              <a:buChar char="-"/>
            </a:pPr>
            <a:r>
              <a:rPr lang="en-US" dirty="0" smtClean="0"/>
              <a:t>Tests quantitative ability, data interpretation, verbal reasoning &amp; logical reasoning</a:t>
            </a:r>
          </a:p>
          <a:p>
            <a:pPr algn="just">
              <a:buFontTx/>
              <a:buChar char="-"/>
            </a:pPr>
            <a:r>
              <a:rPr lang="en-US" dirty="0" smtClean="0"/>
              <a:t>Eligibility: Graduation , Final year / already completed with min 50% score</a:t>
            </a:r>
          </a:p>
          <a:p>
            <a:pPr algn="just">
              <a:buFontTx/>
              <a:buChar char="-"/>
            </a:pPr>
            <a:r>
              <a:rPr lang="en-US" dirty="0" smtClean="0"/>
              <a:t> On line</a:t>
            </a:r>
          </a:p>
          <a:p>
            <a:pPr algn="just">
              <a:buFontTx/>
              <a:buChar char="-"/>
            </a:pPr>
            <a:r>
              <a:rPr lang="en-US" dirty="0" smtClean="0"/>
              <a:t>Validity: 1 year</a:t>
            </a:r>
          </a:p>
          <a:p>
            <a:pPr algn="just">
              <a:buFontTx/>
              <a:buChar char="-"/>
            </a:pPr>
            <a:r>
              <a:rPr lang="en-US" dirty="0" smtClean="0"/>
              <a:t>Fee: Rs. 800 to 1600 ( depends on category)</a:t>
            </a:r>
          </a:p>
          <a:p>
            <a:pPr>
              <a:buFontTx/>
              <a:buChar char="-"/>
            </a:pPr>
            <a:endParaRPr lang="en-US" dirty="0" smtClean="0"/>
          </a:p>
          <a:p>
            <a:pPr>
              <a:buFontTx/>
              <a:buChar char="-"/>
            </a:pPr>
            <a:endParaRPr lang="en-US" dirty="0" smtClean="0"/>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Further Studies  Abroad</a:t>
            </a:r>
            <a:endParaRPr lang="en-US" sz="4000" dirty="0"/>
          </a:p>
        </p:txBody>
      </p:sp>
      <p:sp>
        <p:nvSpPr>
          <p:cNvPr id="3" name="Content Placeholder 2"/>
          <p:cNvSpPr>
            <a:spLocks noGrp="1"/>
          </p:cNvSpPr>
          <p:nvPr>
            <p:ph sz="quarter" idx="1"/>
          </p:nvPr>
        </p:nvSpPr>
        <p:spPr/>
        <p:txBody>
          <a:bodyPr>
            <a:normAutofit fontScale="85000" lnSpcReduction="20000"/>
          </a:bodyPr>
          <a:lstStyle/>
          <a:p>
            <a:pPr>
              <a:buNone/>
            </a:pPr>
            <a:r>
              <a:rPr lang="en-US" dirty="0" smtClean="0"/>
              <a:t>- Post Graduate Level Programs in Engineering</a:t>
            </a:r>
          </a:p>
          <a:p>
            <a:pPr>
              <a:buFontTx/>
              <a:buChar char="-"/>
            </a:pPr>
            <a:r>
              <a:rPr lang="en-US" dirty="0" smtClean="0"/>
              <a:t>MBA /DBA/ </a:t>
            </a:r>
            <a:r>
              <a:rPr lang="en-US" dirty="0" err="1" smtClean="0"/>
              <a:t>Ph.D</a:t>
            </a:r>
            <a:r>
              <a:rPr lang="en-US" dirty="0" smtClean="0"/>
              <a:t>  and other post graduate level programs in business &amp; management studies. </a:t>
            </a:r>
          </a:p>
          <a:p>
            <a:pPr>
              <a:buNone/>
            </a:pPr>
            <a:endParaRPr lang="en-US" dirty="0" smtClean="0"/>
          </a:p>
          <a:p>
            <a:pPr>
              <a:buFontTx/>
              <a:buChar char="-"/>
            </a:pPr>
            <a:r>
              <a:rPr lang="en-US" dirty="0" smtClean="0"/>
              <a:t>US</a:t>
            </a:r>
          </a:p>
          <a:p>
            <a:pPr>
              <a:buFontTx/>
              <a:buChar char="-"/>
            </a:pPr>
            <a:r>
              <a:rPr lang="en-US" dirty="0" smtClean="0"/>
              <a:t>UK</a:t>
            </a:r>
          </a:p>
          <a:p>
            <a:pPr>
              <a:buFontTx/>
              <a:buChar char="-"/>
            </a:pPr>
            <a:r>
              <a:rPr lang="en-US" dirty="0" smtClean="0"/>
              <a:t>Australia</a:t>
            </a:r>
          </a:p>
          <a:p>
            <a:pPr>
              <a:buFontTx/>
              <a:buChar char="-"/>
            </a:pPr>
            <a:r>
              <a:rPr lang="en-US" dirty="0" smtClean="0"/>
              <a:t>Canada</a:t>
            </a:r>
          </a:p>
          <a:p>
            <a:pPr>
              <a:buFontTx/>
              <a:buChar char="-"/>
            </a:pPr>
            <a:r>
              <a:rPr lang="en-US" dirty="0" err="1" smtClean="0"/>
              <a:t>Newzealand</a:t>
            </a:r>
            <a:endParaRPr lang="en-US" dirty="0" smtClean="0"/>
          </a:p>
          <a:p>
            <a:pPr>
              <a:buFontTx/>
              <a:buChar char="-"/>
            </a:pPr>
            <a:r>
              <a:rPr lang="en-US" dirty="0" smtClean="0"/>
              <a:t>Germany</a:t>
            </a:r>
          </a:p>
          <a:p>
            <a:pPr>
              <a:buFontTx/>
              <a:buChar char="-"/>
            </a:pPr>
            <a:r>
              <a:rPr lang="en-US" dirty="0" smtClean="0"/>
              <a:t>Etc.</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International English Language Testing System (IELTS)</a:t>
            </a:r>
            <a:endParaRPr lang="en-US" sz="2800"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 To assess the English Language proficiency of non native English speakers.</a:t>
            </a:r>
          </a:p>
          <a:p>
            <a:pPr>
              <a:buFontTx/>
              <a:buChar char="-"/>
            </a:pPr>
            <a:r>
              <a:rPr lang="en-US" dirty="0" smtClean="0"/>
              <a:t>Skills Tested: Listening – 40 min, Reading – 60 min, Writing – 60 min&amp; Speaking- 10-15 min</a:t>
            </a:r>
          </a:p>
          <a:p>
            <a:pPr>
              <a:buFontTx/>
              <a:buChar char="-"/>
            </a:pPr>
            <a:r>
              <a:rPr lang="en-US" dirty="0" smtClean="0"/>
              <a:t>Paper Based Test</a:t>
            </a:r>
          </a:p>
          <a:p>
            <a:pPr>
              <a:buFontTx/>
              <a:buChar char="-"/>
            </a:pPr>
            <a:r>
              <a:rPr lang="en-US" dirty="0" smtClean="0"/>
              <a:t>Eligibility : Nil,  but Intended for non native English speakers</a:t>
            </a:r>
          </a:p>
          <a:p>
            <a:pPr>
              <a:buFontTx/>
              <a:buChar char="-"/>
            </a:pPr>
            <a:r>
              <a:rPr lang="en-US" dirty="0" smtClean="0"/>
              <a:t>Validity: 2 years</a:t>
            </a:r>
          </a:p>
          <a:p>
            <a:pPr>
              <a:buFontTx/>
              <a:buChar char="-"/>
            </a:pPr>
            <a:r>
              <a:rPr lang="en-US" dirty="0" smtClean="0"/>
              <a:t>Fee: Rs. 9300/=</a:t>
            </a:r>
          </a:p>
          <a:p>
            <a:pPr>
              <a:buFontTx/>
              <a:buChar char="-"/>
            </a:pPr>
            <a:r>
              <a:rPr lang="en-US" dirty="0" smtClean="0"/>
              <a:t>Website: www.ielts.org</a:t>
            </a:r>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Test Of  English as a Foreign Language (TOEFL)</a:t>
            </a:r>
            <a:endParaRPr lang="en-US" sz="2800" dirty="0"/>
          </a:p>
        </p:txBody>
      </p:sp>
      <p:sp>
        <p:nvSpPr>
          <p:cNvPr id="3" name="Content Placeholder 2"/>
          <p:cNvSpPr>
            <a:spLocks noGrp="1"/>
          </p:cNvSpPr>
          <p:nvPr>
            <p:ph sz="quarter" idx="1"/>
          </p:nvPr>
        </p:nvSpPr>
        <p:spPr/>
        <p:txBody>
          <a:bodyPr>
            <a:normAutofit fontScale="92500"/>
          </a:bodyPr>
          <a:lstStyle/>
          <a:p>
            <a:pPr algn="just">
              <a:buNone/>
            </a:pPr>
            <a:r>
              <a:rPr lang="en-US" dirty="0" smtClean="0"/>
              <a:t>- To assess the English Language proficiency of non native English speakers.</a:t>
            </a:r>
          </a:p>
          <a:p>
            <a:pPr algn="just">
              <a:buFontTx/>
              <a:buChar char="-"/>
            </a:pPr>
            <a:r>
              <a:rPr lang="en-US" dirty="0" smtClean="0"/>
              <a:t>Skills Tested: Listening , Reading , Writing &amp; Speaking</a:t>
            </a:r>
          </a:p>
          <a:p>
            <a:pPr algn="just">
              <a:buFontTx/>
              <a:buChar char="-"/>
            </a:pPr>
            <a:r>
              <a:rPr lang="en-US" dirty="0" smtClean="0"/>
              <a:t>Internet / Paper Based Test</a:t>
            </a:r>
          </a:p>
          <a:p>
            <a:pPr algn="just">
              <a:buFontTx/>
              <a:buChar char="-"/>
            </a:pPr>
            <a:r>
              <a:rPr lang="en-US" dirty="0" smtClean="0"/>
              <a:t>Eligibility : Nil,  but Intended for non native English speakers</a:t>
            </a:r>
          </a:p>
          <a:p>
            <a:pPr algn="just">
              <a:buFontTx/>
              <a:buChar char="-"/>
            </a:pPr>
            <a:r>
              <a:rPr lang="en-US" dirty="0" smtClean="0"/>
              <a:t>Validity: 2 years</a:t>
            </a:r>
          </a:p>
          <a:p>
            <a:pPr algn="just">
              <a:buFontTx/>
              <a:buChar char="-"/>
            </a:pPr>
            <a:r>
              <a:rPr lang="en-US" dirty="0" smtClean="0"/>
              <a:t>Fee: US$ 160 - 250</a:t>
            </a:r>
          </a:p>
          <a:p>
            <a:pPr algn="just">
              <a:buFontTx/>
              <a:buChar char="-"/>
            </a:pPr>
            <a:r>
              <a:rPr lang="en-US" dirty="0" smtClean="0"/>
              <a:t>Website: www.ets.org/toefl</a:t>
            </a:r>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Graduate Record Examinations (GRE)</a:t>
            </a:r>
            <a:endParaRPr lang="en-US" sz="3600" dirty="0"/>
          </a:p>
        </p:txBody>
      </p:sp>
      <p:sp>
        <p:nvSpPr>
          <p:cNvPr id="3" name="Content Placeholder 2"/>
          <p:cNvSpPr>
            <a:spLocks noGrp="1"/>
          </p:cNvSpPr>
          <p:nvPr>
            <p:ph sz="quarter" idx="1"/>
          </p:nvPr>
        </p:nvSpPr>
        <p:spPr/>
        <p:txBody>
          <a:bodyPr>
            <a:normAutofit fontScale="92500" lnSpcReduction="10000"/>
          </a:bodyPr>
          <a:lstStyle/>
          <a:p>
            <a:pPr algn="just">
              <a:buNone/>
            </a:pPr>
            <a:r>
              <a:rPr lang="en-US" dirty="0" smtClean="0"/>
              <a:t>- Admission test to most masters &amp; doctoral programs in US Universities.</a:t>
            </a:r>
          </a:p>
          <a:p>
            <a:pPr algn="just">
              <a:buFontTx/>
              <a:buChar char="-"/>
            </a:pPr>
            <a:r>
              <a:rPr lang="en-US" dirty="0" smtClean="0"/>
              <a:t>Skills Tested: Analytical Writing, Quantitative Reasoning &amp; Verbal  Reasoning.</a:t>
            </a:r>
          </a:p>
          <a:p>
            <a:pPr algn="just">
              <a:buFontTx/>
              <a:buChar char="-"/>
            </a:pPr>
            <a:r>
              <a:rPr lang="en-US" dirty="0" smtClean="0"/>
              <a:t>Duration : 3 hr 45 min</a:t>
            </a:r>
          </a:p>
          <a:p>
            <a:pPr algn="just">
              <a:buFontTx/>
              <a:buChar char="-"/>
            </a:pPr>
            <a:r>
              <a:rPr lang="en-US" dirty="0" smtClean="0"/>
              <a:t>Computer / Paper Based Test</a:t>
            </a:r>
          </a:p>
          <a:p>
            <a:pPr algn="just">
              <a:buFontTx/>
              <a:buChar char="-"/>
            </a:pPr>
            <a:r>
              <a:rPr lang="en-US" dirty="0" smtClean="0"/>
              <a:t>Eligibility : Nil,  but Intended for Bachelor graduates</a:t>
            </a:r>
          </a:p>
          <a:p>
            <a:pPr algn="just">
              <a:buFontTx/>
              <a:buChar char="-"/>
            </a:pPr>
            <a:r>
              <a:rPr lang="en-US" dirty="0" smtClean="0"/>
              <a:t>Validity: 5 years</a:t>
            </a:r>
          </a:p>
          <a:p>
            <a:pPr algn="just">
              <a:buFontTx/>
              <a:buChar char="-"/>
            </a:pPr>
            <a:r>
              <a:rPr lang="en-US" dirty="0" smtClean="0"/>
              <a:t>Fee: US$ 185</a:t>
            </a:r>
          </a:p>
          <a:p>
            <a:pPr algn="just">
              <a:buFontTx/>
              <a:buChar char="-"/>
            </a:pPr>
            <a:r>
              <a:rPr lang="en-US" dirty="0" smtClean="0"/>
              <a:t>Website: www.ets.org/gre</a:t>
            </a:r>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Electronics Engineering </a:t>
            </a:r>
            <a:endParaRPr lang="en-US" sz="4000" dirty="0"/>
          </a:p>
        </p:txBody>
      </p:sp>
      <p:sp>
        <p:nvSpPr>
          <p:cNvPr id="5" name="Content Placeholder 4"/>
          <p:cNvSpPr>
            <a:spLocks noGrp="1"/>
          </p:cNvSpPr>
          <p:nvPr>
            <p:ph sz="quarter" idx="1"/>
          </p:nvPr>
        </p:nvSpPr>
        <p:spPr/>
        <p:txBody>
          <a:bodyPr>
            <a:normAutofit/>
          </a:bodyPr>
          <a:lstStyle/>
          <a:p>
            <a:pPr>
              <a:buNone/>
            </a:pPr>
            <a:endParaRPr lang="en-US" dirty="0" smtClean="0"/>
          </a:p>
          <a:p>
            <a:pPr algn="just">
              <a:buNone/>
            </a:pPr>
            <a:r>
              <a:rPr lang="en-US" dirty="0" smtClean="0"/>
              <a:t>Electronics  involves work with microprocessors, </a:t>
            </a:r>
            <a:r>
              <a:rPr lang="en-US" dirty="0" err="1" smtClean="0"/>
              <a:t>fibre</a:t>
            </a:r>
            <a:r>
              <a:rPr lang="en-US" dirty="0" smtClean="0"/>
              <a:t> optics  etc. </a:t>
            </a:r>
          </a:p>
          <a:p>
            <a:pPr algn="just">
              <a:buNone/>
            </a:pPr>
            <a:r>
              <a:rPr lang="en-US" dirty="0" smtClean="0"/>
              <a:t>Fabricate  &amp; Test electronic circuits</a:t>
            </a:r>
          </a:p>
          <a:p>
            <a:pPr algn="just">
              <a:buNone/>
            </a:pPr>
            <a:r>
              <a:rPr lang="en-US" dirty="0" smtClean="0"/>
              <a:t>Manufacturing, Testing &amp; maintenance of electronic devices &amp; systems. </a:t>
            </a:r>
            <a:endParaRPr lang="en-US" dirty="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Graduate Management Aptitude Test (GMAT)</a:t>
            </a:r>
            <a:endParaRPr lang="en-US" sz="3200"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smtClean="0"/>
              <a:t>- Admission test for graduate management programs ( MBA, M. Accountancy,  M. Finance ) in more than 2100 universities</a:t>
            </a:r>
          </a:p>
          <a:p>
            <a:pPr algn="just">
              <a:buFontTx/>
              <a:buChar char="-"/>
            </a:pPr>
            <a:r>
              <a:rPr lang="en-US" dirty="0" smtClean="0"/>
              <a:t>Skills Tested: Analytical Writing, Quantitative Reasoning , Verbal  Reasoning &amp; integrated reasoning.</a:t>
            </a:r>
          </a:p>
          <a:p>
            <a:pPr algn="just">
              <a:buFontTx/>
              <a:buChar char="-"/>
            </a:pPr>
            <a:r>
              <a:rPr lang="en-US" dirty="0" smtClean="0"/>
              <a:t>Duration:3 hrs 30 min</a:t>
            </a:r>
          </a:p>
          <a:p>
            <a:pPr algn="just">
              <a:buFontTx/>
              <a:buChar char="-"/>
            </a:pPr>
            <a:r>
              <a:rPr lang="en-US" dirty="0" smtClean="0"/>
              <a:t>Computer Based Test</a:t>
            </a:r>
          </a:p>
          <a:p>
            <a:pPr algn="just">
              <a:buFontTx/>
              <a:buChar char="-"/>
            </a:pPr>
            <a:r>
              <a:rPr lang="en-US" dirty="0" smtClean="0"/>
              <a:t>Eligibility : Nil,  but Intended for Bachelor graduates</a:t>
            </a:r>
          </a:p>
          <a:p>
            <a:pPr algn="just">
              <a:buFontTx/>
              <a:buChar char="-"/>
            </a:pPr>
            <a:r>
              <a:rPr lang="en-US" dirty="0" smtClean="0"/>
              <a:t>Validity: 5 years</a:t>
            </a:r>
          </a:p>
          <a:p>
            <a:pPr algn="just">
              <a:buFontTx/>
              <a:buChar char="-"/>
            </a:pPr>
            <a:r>
              <a:rPr lang="en-US" dirty="0" smtClean="0"/>
              <a:t>Fee: US$ 250</a:t>
            </a:r>
          </a:p>
          <a:p>
            <a:pPr algn="just">
              <a:buFontTx/>
              <a:buChar char="-"/>
            </a:pPr>
            <a:r>
              <a:rPr lang="en-US" dirty="0" smtClean="0"/>
              <a:t>Website: www.gmac.com</a:t>
            </a:r>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B0F0"/>
                </a:solidFill>
              </a:rPr>
              <a:t>Thank you …</a:t>
            </a:r>
            <a:endParaRPr lang="en-US" sz="4000" dirty="0">
              <a:solidFill>
                <a:srgbClr val="00B0F0"/>
              </a:solidFill>
            </a:endParaRPr>
          </a:p>
        </p:txBody>
      </p:sp>
      <p:sp>
        <p:nvSpPr>
          <p:cNvPr id="3" name="Content Placeholder 2"/>
          <p:cNvSpPr>
            <a:spLocks noGrp="1"/>
          </p:cNvSpPr>
          <p:nvPr>
            <p:ph sz="quarter" idx="1"/>
          </p:nvPr>
        </p:nvSpPr>
        <p:spPr/>
        <p:txBody>
          <a:bodyPr>
            <a:normAutofit/>
          </a:bodyPr>
          <a:lstStyle/>
          <a:p>
            <a:pPr>
              <a:buNone/>
            </a:pPr>
            <a:endParaRPr lang="en-US" dirty="0" smtClean="0"/>
          </a:p>
          <a:p>
            <a:pPr>
              <a:buNone/>
            </a:pPr>
            <a:r>
              <a:rPr lang="en-US" dirty="0" smtClean="0">
                <a:solidFill>
                  <a:srgbClr val="00B0F0"/>
                </a:solidFill>
              </a:rPr>
              <a:t>………………… For the attention.</a:t>
            </a:r>
            <a:endParaRPr lang="en-US" dirty="0">
              <a:solidFill>
                <a:srgbClr val="00B0F0"/>
              </a:solidFill>
            </a:endParaRPr>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EXTC –  Major Fields</a:t>
            </a:r>
            <a:endParaRPr lang="en-US" sz="4000" dirty="0"/>
          </a:p>
        </p:txBody>
      </p:sp>
      <p:sp>
        <p:nvSpPr>
          <p:cNvPr id="5" name="Content Placeholder 4"/>
          <p:cNvSpPr>
            <a:spLocks noGrp="1"/>
          </p:cNvSpPr>
          <p:nvPr>
            <p:ph sz="quarter" idx="1"/>
          </p:nvPr>
        </p:nvSpPr>
        <p:spPr/>
        <p:txBody>
          <a:bodyPr>
            <a:normAutofit/>
          </a:bodyPr>
          <a:lstStyle/>
          <a:p>
            <a:pPr lvl="0">
              <a:buNone/>
            </a:pPr>
            <a:r>
              <a:rPr lang="en-US" dirty="0" smtClean="0"/>
              <a:t>Telecommunication</a:t>
            </a:r>
          </a:p>
          <a:p>
            <a:pPr lvl="0">
              <a:buNone/>
            </a:pPr>
            <a:r>
              <a:rPr lang="en-US" dirty="0" smtClean="0"/>
              <a:t>Software Engineering/IT</a:t>
            </a:r>
          </a:p>
          <a:p>
            <a:pPr lvl="0">
              <a:buNone/>
            </a:pPr>
            <a:r>
              <a:rPr lang="en-US" dirty="0" smtClean="0"/>
              <a:t>Power sector</a:t>
            </a:r>
          </a:p>
          <a:p>
            <a:pPr lvl="0">
              <a:buNone/>
            </a:pPr>
            <a:r>
              <a:rPr lang="en-US" dirty="0" smtClean="0"/>
              <a:t>Hardware Manufacturing</a:t>
            </a:r>
          </a:p>
          <a:p>
            <a:pPr lvl="0">
              <a:buNone/>
            </a:pPr>
            <a:r>
              <a:rPr lang="en-US" dirty="0" smtClean="0"/>
              <a:t>Home Appliance and VLSI design, etc</a:t>
            </a:r>
          </a:p>
          <a:p>
            <a:pPr lvl="0">
              <a:buNone/>
            </a:pPr>
            <a:r>
              <a:rPr lang="en-US" dirty="0" smtClean="0"/>
              <a:t>Television Industry</a:t>
            </a:r>
          </a:p>
          <a:p>
            <a:pPr lvl="0">
              <a:buNone/>
            </a:pPr>
            <a:r>
              <a:rPr lang="en-US" dirty="0" smtClean="0"/>
              <a:t>Research &amp; Development</a:t>
            </a:r>
            <a:endParaRPr lang="en-US" dirty="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EXTC- Opportunities</a:t>
            </a:r>
            <a:endParaRPr lang="en-US" sz="4000" dirty="0"/>
          </a:p>
        </p:txBody>
      </p:sp>
      <p:sp>
        <p:nvSpPr>
          <p:cNvPr id="3" name="Content Placeholder 2"/>
          <p:cNvSpPr>
            <a:spLocks noGrp="1"/>
          </p:cNvSpPr>
          <p:nvPr>
            <p:ph sz="quarter" idx="1"/>
          </p:nvPr>
        </p:nvSpPr>
        <p:spPr/>
        <p:txBody>
          <a:bodyPr>
            <a:normAutofit/>
          </a:bodyPr>
          <a:lstStyle/>
          <a:p>
            <a:pPr>
              <a:buNone/>
            </a:pPr>
            <a:r>
              <a:rPr lang="en-US" b="1" dirty="0" smtClean="0"/>
              <a:t>Govt. Sector</a:t>
            </a:r>
            <a:endParaRPr lang="en-US" dirty="0" smtClean="0"/>
          </a:p>
          <a:p>
            <a:pPr>
              <a:buNone/>
            </a:pPr>
            <a:r>
              <a:rPr lang="en-US" b="1" dirty="0" smtClean="0"/>
              <a:t>Private Sector</a:t>
            </a:r>
            <a:endParaRPr lang="en-US" dirty="0" smtClean="0"/>
          </a:p>
          <a:p>
            <a:pPr>
              <a:buNone/>
            </a:pPr>
            <a:r>
              <a:rPr lang="en-US" b="1" dirty="0" smtClean="0"/>
              <a:t>Teaching</a:t>
            </a:r>
            <a:r>
              <a:rPr lang="en-US" dirty="0" smtClean="0"/>
              <a:t> </a:t>
            </a:r>
          </a:p>
          <a:p>
            <a:pPr>
              <a:buNone/>
            </a:pPr>
            <a:r>
              <a:rPr lang="en-US" b="1" dirty="0" smtClean="0"/>
              <a:t>Further Studies / Research</a:t>
            </a:r>
          </a:p>
          <a:p>
            <a:pPr>
              <a:buNone/>
            </a:pPr>
            <a:r>
              <a:rPr lang="en-US" b="1" dirty="0" smtClean="0"/>
              <a:t>Own Business</a:t>
            </a:r>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000" dirty="0" smtClean="0"/>
              <a:t>Govt.   Sector</a:t>
            </a:r>
            <a:endParaRPr lang="en-US" sz="4000" dirty="0"/>
          </a:p>
        </p:txBody>
      </p:sp>
      <p:sp>
        <p:nvSpPr>
          <p:cNvPr id="3" name="Content Placeholder 2"/>
          <p:cNvSpPr>
            <a:spLocks noGrp="1"/>
          </p:cNvSpPr>
          <p:nvPr>
            <p:ph sz="quarter" idx="1"/>
          </p:nvPr>
        </p:nvSpPr>
        <p:spPr/>
        <p:txBody>
          <a:bodyPr/>
          <a:lstStyle/>
          <a:p>
            <a:pPr algn="just">
              <a:buNone/>
            </a:pPr>
            <a:r>
              <a:rPr lang="en-US" dirty="0" smtClean="0"/>
              <a:t>- Direct Govt. jobs : Railways, BSNL, DOT, Defense, Electricity </a:t>
            </a:r>
            <a:r>
              <a:rPr lang="en-US" dirty="0" err="1" smtClean="0"/>
              <a:t>Board,UPSC</a:t>
            </a:r>
            <a:r>
              <a:rPr lang="en-US" dirty="0" smtClean="0"/>
              <a:t> &amp; MPSC jobs etc</a:t>
            </a:r>
          </a:p>
          <a:p>
            <a:pPr algn="just">
              <a:buNone/>
            </a:pPr>
            <a:r>
              <a:rPr lang="en-US" dirty="0" smtClean="0"/>
              <a:t>- Jobs in Public Sector companies such as SAIL,NTPC, NPCL, HPCL, BPCL, IOCL, HAL, RCF, Heavy Water Plants etc.</a:t>
            </a:r>
          </a:p>
          <a:p>
            <a:pPr>
              <a:buNone/>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Indian Engineering Services (IES)</a:t>
            </a:r>
            <a:endParaRPr lang="en-US" sz="4000" dirty="0"/>
          </a:p>
        </p:txBody>
      </p:sp>
      <p:sp>
        <p:nvSpPr>
          <p:cNvPr id="3" name="Content Placeholder 2"/>
          <p:cNvSpPr>
            <a:spLocks noGrp="1"/>
          </p:cNvSpPr>
          <p:nvPr>
            <p:ph sz="quarter" idx="1"/>
          </p:nvPr>
        </p:nvSpPr>
        <p:spPr/>
        <p:txBody>
          <a:bodyPr>
            <a:normAutofit fontScale="77500" lnSpcReduction="20000"/>
          </a:bodyPr>
          <a:lstStyle/>
          <a:p>
            <a:pPr>
              <a:buNone/>
            </a:pPr>
            <a:endParaRPr lang="en-US" dirty="0" smtClean="0"/>
          </a:p>
          <a:p>
            <a:pPr algn="just">
              <a:buNone/>
            </a:pPr>
            <a:r>
              <a:rPr lang="en-US" dirty="0" smtClean="0"/>
              <a:t>Indian Railway Service of Signal Engineers</a:t>
            </a:r>
          </a:p>
          <a:p>
            <a:pPr algn="just">
              <a:buNone/>
            </a:pPr>
            <a:r>
              <a:rPr lang="en-US" dirty="0" smtClean="0"/>
              <a:t>Indian Railway Stores Service</a:t>
            </a:r>
          </a:p>
          <a:p>
            <a:pPr algn="just">
              <a:buNone/>
            </a:pPr>
            <a:r>
              <a:rPr lang="en-US" dirty="0" smtClean="0"/>
              <a:t>Indian Inspection Service </a:t>
            </a:r>
          </a:p>
          <a:p>
            <a:pPr algn="just">
              <a:buNone/>
            </a:pPr>
            <a:r>
              <a:rPr lang="en-US" dirty="0" smtClean="0"/>
              <a:t>Indian Naval Armament Service</a:t>
            </a:r>
          </a:p>
          <a:p>
            <a:pPr algn="just">
              <a:buNone/>
            </a:pPr>
            <a:r>
              <a:rPr lang="en-US" dirty="0" smtClean="0"/>
              <a:t>Indian Ordnance Factories Service (IOFS)</a:t>
            </a:r>
          </a:p>
          <a:p>
            <a:pPr algn="just">
              <a:buNone/>
            </a:pPr>
            <a:r>
              <a:rPr lang="en-US" dirty="0" smtClean="0"/>
              <a:t>Corps of Electrical and Mechanical Engineers (EME), a branch in the Indian Army</a:t>
            </a:r>
          </a:p>
          <a:p>
            <a:pPr algn="just">
              <a:buNone/>
            </a:pPr>
            <a:r>
              <a:rPr lang="en-US" dirty="0" smtClean="0"/>
              <a:t>Wireless Planning and Co-ordination Wing</a:t>
            </a:r>
          </a:p>
          <a:p>
            <a:pPr algn="just">
              <a:buNone/>
            </a:pPr>
            <a:r>
              <a:rPr lang="en-US" dirty="0" smtClean="0"/>
              <a:t>Indian Navy</a:t>
            </a:r>
          </a:p>
          <a:p>
            <a:pPr algn="just">
              <a:buNone/>
            </a:pPr>
            <a:r>
              <a:rPr lang="en-US" dirty="0" smtClean="0"/>
              <a:t>Indian Supply Service (Directorate General of Supply and Disposals)</a:t>
            </a:r>
          </a:p>
          <a:p>
            <a:pPr algn="just">
              <a:buNone/>
            </a:pPr>
            <a:r>
              <a:rPr lang="en-US" dirty="0" smtClean="0"/>
              <a:t>Indian Telecommunication Service</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Indian Engineering Services (IES)</a:t>
            </a:r>
            <a:endParaRPr lang="en-US" sz="4000" dirty="0"/>
          </a:p>
        </p:txBody>
      </p:sp>
      <p:sp>
        <p:nvSpPr>
          <p:cNvPr id="3" name="Content Placeholder 2"/>
          <p:cNvSpPr>
            <a:spLocks noGrp="1"/>
          </p:cNvSpPr>
          <p:nvPr>
            <p:ph sz="quarter" idx="1"/>
          </p:nvPr>
        </p:nvSpPr>
        <p:spPr/>
        <p:txBody>
          <a:bodyPr>
            <a:normAutofit/>
          </a:bodyPr>
          <a:lstStyle/>
          <a:p>
            <a:pPr algn="just">
              <a:buNone/>
            </a:pPr>
            <a:r>
              <a:rPr lang="en-US" dirty="0" smtClean="0"/>
              <a:t>Eligibility : BE / </a:t>
            </a:r>
            <a:r>
              <a:rPr lang="en-US" dirty="0" err="1" smtClean="0"/>
              <a:t>B.Tech</a:t>
            </a:r>
            <a:endParaRPr lang="en-US" dirty="0" smtClean="0"/>
          </a:p>
          <a:p>
            <a:pPr algn="just">
              <a:buNone/>
            </a:pPr>
            <a:r>
              <a:rPr lang="en-US" dirty="0" smtClean="0"/>
              <a:t>Age: 21-30 years</a:t>
            </a:r>
          </a:p>
          <a:p>
            <a:pPr algn="just">
              <a:buNone/>
            </a:pPr>
            <a:r>
              <a:rPr lang="en-US" dirty="0" smtClean="0"/>
              <a:t>On line application</a:t>
            </a:r>
          </a:p>
          <a:p>
            <a:pPr algn="just">
              <a:buNone/>
            </a:pPr>
            <a:r>
              <a:rPr lang="en-US" dirty="0" smtClean="0"/>
              <a:t>Fee: Rs. 200. No fee for females &amp; reserved category</a:t>
            </a:r>
          </a:p>
          <a:p>
            <a:pPr algn="just">
              <a:buNone/>
            </a:pPr>
            <a:r>
              <a:rPr lang="en-US" dirty="0" smtClean="0"/>
              <a:t>General Ability (Objective)- 1</a:t>
            </a:r>
          </a:p>
          <a:p>
            <a:pPr algn="just">
              <a:buNone/>
            </a:pPr>
            <a:r>
              <a:rPr lang="en-US" dirty="0" smtClean="0"/>
              <a:t>Electronics &amp; Communication( Objective)-2</a:t>
            </a:r>
          </a:p>
          <a:p>
            <a:pPr algn="just">
              <a:buNone/>
            </a:pPr>
            <a:r>
              <a:rPr lang="en-US" dirty="0" smtClean="0"/>
              <a:t>Electronics  &amp; Communication( Conventional)-2</a:t>
            </a:r>
          </a:p>
          <a:p>
            <a:pPr algn="just">
              <a:buNone/>
            </a:pPr>
            <a:r>
              <a:rPr lang="en-US" dirty="0" smtClean="0"/>
              <a:t>Interview (Personality Test)-1</a:t>
            </a:r>
          </a:p>
          <a:p>
            <a:pPr>
              <a:buNone/>
            </a:pPr>
            <a:endParaRPr lang="en-US" dirty="0" smtClean="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Indian Engineering Services (IES)</a:t>
            </a:r>
            <a:endParaRPr lang="en-US" sz="4000" dirty="0"/>
          </a:p>
        </p:txBody>
      </p:sp>
      <p:sp>
        <p:nvSpPr>
          <p:cNvPr id="3" name="Content Placeholder 2"/>
          <p:cNvSpPr>
            <a:spLocks noGrp="1"/>
          </p:cNvSpPr>
          <p:nvPr>
            <p:ph sz="quarter" idx="1"/>
          </p:nvPr>
        </p:nvSpPr>
        <p:spPr/>
        <p:txBody>
          <a:bodyPr>
            <a:normAutofit/>
          </a:bodyPr>
          <a:lstStyle/>
          <a:p>
            <a:pPr>
              <a:buNone/>
            </a:pPr>
            <a:r>
              <a:rPr lang="en-US" dirty="0" smtClean="0">
                <a:solidFill>
                  <a:srgbClr val="00B0F0"/>
                </a:solidFill>
              </a:rPr>
              <a:t>Career progression:</a:t>
            </a:r>
          </a:p>
          <a:p>
            <a:pPr>
              <a:buNone/>
            </a:pPr>
            <a:r>
              <a:rPr lang="en-US" dirty="0" smtClean="0"/>
              <a:t>Asst. Executive Engineer / Asst. Director</a:t>
            </a:r>
          </a:p>
          <a:p>
            <a:pPr>
              <a:buNone/>
            </a:pPr>
            <a:r>
              <a:rPr lang="en-US" dirty="0" smtClean="0"/>
              <a:t>Executive Engineer /Dy. Director</a:t>
            </a:r>
          </a:p>
          <a:p>
            <a:pPr>
              <a:buNone/>
            </a:pPr>
            <a:r>
              <a:rPr lang="en-US" dirty="0" smtClean="0"/>
              <a:t>Superintending Engineer / Joint Director</a:t>
            </a:r>
          </a:p>
          <a:p>
            <a:pPr>
              <a:buNone/>
            </a:pPr>
            <a:r>
              <a:rPr lang="en-US" dirty="0" smtClean="0"/>
              <a:t>Chief Engineer / Director</a:t>
            </a:r>
          </a:p>
          <a:p>
            <a:pPr>
              <a:buNone/>
            </a:pPr>
            <a:r>
              <a:rPr lang="en-US" dirty="0" smtClean="0"/>
              <a:t>Chairman / Managing Director </a:t>
            </a:r>
          </a:p>
          <a:p>
            <a:pPr>
              <a:buNone/>
            </a:pPr>
            <a:endParaRPr lang="en-US" dirty="0" smtClean="0"/>
          </a:p>
          <a:p>
            <a:pPr>
              <a:buNone/>
            </a:pPr>
            <a:endParaRPr lang="en-US" dirty="0" smtClean="0"/>
          </a:p>
          <a:p>
            <a:pPr>
              <a:buNone/>
            </a:pPr>
            <a:endParaRPr lang="en-US" dirty="0" smtClean="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515</TotalTime>
  <Words>1514</Words>
  <Application>Microsoft Office PowerPoint</Application>
  <PresentationFormat>On-screen Show (4:3)</PresentationFormat>
  <Paragraphs>269</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Median</vt:lpstr>
      <vt:lpstr>Electronics &amp; Telecommunication Engineering  Careers</vt:lpstr>
      <vt:lpstr>Electronics  &amp; Telecommunication Engineering </vt:lpstr>
      <vt:lpstr>Electronics Engineering </vt:lpstr>
      <vt:lpstr>EXTC –  Major Fields</vt:lpstr>
      <vt:lpstr>EXTC- Opportunities</vt:lpstr>
      <vt:lpstr> Govt.   Sector</vt:lpstr>
      <vt:lpstr>Indian Engineering Services (IES)</vt:lpstr>
      <vt:lpstr>Indian Engineering Services (IES)</vt:lpstr>
      <vt:lpstr>Indian Engineering Services (IES)</vt:lpstr>
      <vt:lpstr>Private Sector</vt:lpstr>
      <vt:lpstr>Private Sector – Major Employers</vt:lpstr>
      <vt:lpstr>Private Sector – IT Major Employers</vt:lpstr>
      <vt:lpstr>EXTC  - Roles</vt:lpstr>
      <vt:lpstr>IT  - Roles</vt:lpstr>
      <vt:lpstr>IT  - Roles</vt:lpstr>
      <vt:lpstr>IT  - Roles</vt:lpstr>
      <vt:lpstr>IT  - Roles</vt:lpstr>
      <vt:lpstr>IT  - Roles</vt:lpstr>
      <vt:lpstr>IT  - Roles</vt:lpstr>
      <vt:lpstr> Misc</vt:lpstr>
      <vt:lpstr> Own Business</vt:lpstr>
      <vt:lpstr> International Scope</vt:lpstr>
      <vt:lpstr> Further Studies in India</vt:lpstr>
      <vt:lpstr>Graduate Aptitude Test in Engineering (GATE)</vt:lpstr>
      <vt:lpstr>Common Admission Test (CAT)</vt:lpstr>
      <vt:lpstr>Further Studies  Abroad</vt:lpstr>
      <vt:lpstr>International English Language Testing System (IELTS)</vt:lpstr>
      <vt:lpstr>Test Of  English as a Foreign Language (TOEFL)</vt:lpstr>
      <vt:lpstr>Graduate Record Examinations (GRE)</vt:lpstr>
      <vt:lpstr>Graduate Management Aptitude Test (GMAT)</vt:lpstr>
      <vt:lpstr>Thank you …</vt:lpstr>
    </vt:vector>
  </TitlesOfParts>
  <Company>TPO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TPOGIT</dc:creator>
  <cp:lastModifiedBy>HP</cp:lastModifiedBy>
  <cp:revision>132</cp:revision>
  <dcterms:created xsi:type="dcterms:W3CDTF">2014-01-03T10:38:41Z</dcterms:created>
  <dcterms:modified xsi:type="dcterms:W3CDTF">2014-02-15T07:08:28Z</dcterms:modified>
</cp:coreProperties>
</file>